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0"/>
  </p:notesMasterIdLst>
  <p:sldIdLst>
    <p:sldId id="441" r:id="rId2"/>
    <p:sldId id="256" r:id="rId3"/>
    <p:sldId id="417" r:id="rId4"/>
    <p:sldId id="418" r:id="rId5"/>
    <p:sldId id="259" r:id="rId6"/>
    <p:sldId id="258" r:id="rId7"/>
    <p:sldId id="270" r:id="rId8"/>
    <p:sldId id="440" r:id="rId9"/>
    <p:sldId id="257" r:id="rId10"/>
    <p:sldId id="401" r:id="rId11"/>
    <p:sldId id="399" r:id="rId12"/>
    <p:sldId id="398" r:id="rId13"/>
    <p:sldId id="419" r:id="rId14"/>
    <p:sldId id="263" r:id="rId15"/>
    <p:sldId id="264" r:id="rId16"/>
    <p:sldId id="432" r:id="rId17"/>
    <p:sldId id="260" r:id="rId18"/>
    <p:sldId id="400" r:id="rId19"/>
    <p:sldId id="409" r:id="rId20"/>
    <p:sldId id="420" r:id="rId21"/>
    <p:sldId id="266" r:id="rId22"/>
    <p:sldId id="267" r:id="rId23"/>
    <p:sldId id="433" r:id="rId24"/>
    <p:sldId id="265" r:id="rId25"/>
    <p:sldId id="402" r:id="rId26"/>
    <p:sldId id="410" r:id="rId27"/>
    <p:sldId id="421" r:id="rId28"/>
    <p:sldId id="357" r:id="rId29"/>
    <p:sldId id="358" r:id="rId30"/>
    <p:sldId id="434" r:id="rId31"/>
    <p:sldId id="356" r:id="rId32"/>
    <p:sldId id="403" r:id="rId33"/>
    <p:sldId id="411" r:id="rId34"/>
    <p:sldId id="422" r:id="rId35"/>
    <p:sldId id="363" r:id="rId36"/>
    <p:sldId id="364" r:id="rId37"/>
    <p:sldId id="435" r:id="rId38"/>
    <p:sldId id="362" r:id="rId39"/>
    <p:sldId id="404" r:id="rId40"/>
    <p:sldId id="412" r:id="rId41"/>
    <p:sldId id="423" r:id="rId42"/>
    <p:sldId id="360" r:id="rId43"/>
    <p:sldId id="361" r:id="rId44"/>
    <p:sldId id="436" r:id="rId45"/>
    <p:sldId id="359" r:id="rId46"/>
    <p:sldId id="405" r:id="rId47"/>
    <p:sldId id="413" r:id="rId48"/>
    <p:sldId id="424" r:id="rId49"/>
    <p:sldId id="382" r:id="rId50"/>
    <p:sldId id="383" r:id="rId51"/>
    <p:sldId id="437" r:id="rId52"/>
    <p:sldId id="381" r:id="rId53"/>
    <p:sldId id="406" r:id="rId54"/>
    <p:sldId id="414" r:id="rId55"/>
    <p:sldId id="425" r:id="rId56"/>
    <p:sldId id="386" r:id="rId57"/>
    <p:sldId id="387" r:id="rId58"/>
    <p:sldId id="388" r:id="rId59"/>
    <p:sldId id="438" r:id="rId60"/>
    <p:sldId id="385" r:id="rId61"/>
    <p:sldId id="407" r:id="rId62"/>
    <p:sldId id="415" r:id="rId63"/>
    <p:sldId id="426" r:id="rId64"/>
    <p:sldId id="393" r:id="rId65"/>
    <p:sldId id="394" r:id="rId66"/>
    <p:sldId id="439" r:id="rId67"/>
    <p:sldId id="392" r:id="rId68"/>
    <p:sldId id="408" r:id="rId69"/>
    <p:sldId id="416" r:id="rId70"/>
    <p:sldId id="384" r:id="rId71"/>
    <p:sldId id="395" r:id="rId72"/>
    <p:sldId id="396" r:id="rId73"/>
    <p:sldId id="397" r:id="rId74"/>
    <p:sldId id="378" r:id="rId75"/>
    <p:sldId id="379" r:id="rId76"/>
    <p:sldId id="380" r:id="rId77"/>
    <p:sldId id="365" r:id="rId78"/>
    <p:sldId id="366" r:id="rId79"/>
    <p:sldId id="367" r:id="rId80"/>
    <p:sldId id="372" r:id="rId81"/>
    <p:sldId id="373" r:id="rId82"/>
    <p:sldId id="374" r:id="rId83"/>
    <p:sldId id="375" r:id="rId84"/>
    <p:sldId id="376" r:id="rId85"/>
    <p:sldId id="377" r:id="rId86"/>
    <p:sldId id="269" r:id="rId87"/>
    <p:sldId id="261" r:id="rId88"/>
    <p:sldId id="262" r:id="rId89"/>
    <p:sldId id="273" r:id="rId90"/>
    <p:sldId id="274" r:id="rId91"/>
    <p:sldId id="275" r:id="rId92"/>
    <p:sldId id="284" r:id="rId93"/>
    <p:sldId id="281" r:id="rId94"/>
    <p:sldId id="282" r:id="rId95"/>
    <p:sldId id="285" r:id="rId96"/>
    <p:sldId id="286" r:id="rId97"/>
    <p:sldId id="287" r:id="rId98"/>
    <p:sldId id="292" r:id="rId99"/>
    <p:sldId id="288" r:id="rId100"/>
    <p:sldId id="289" r:id="rId101"/>
    <p:sldId id="294" r:id="rId102"/>
    <p:sldId id="290" r:id="rId103"/>
    <p:sldId id="291" r:id="rId104"/>
    <p:sldId id="308" r:id="rId105"/>
    <p:sldId id="297" r:id="rId106"/>
    <p:sldId id="298" r:id="rId107"/>
    <p:sldId id="309" r:id="rId108"/>
    <p:sldId id="299" r:id="rId109"/>
    <p:sldId id="300" r:id="rId110"/>
    <p:sldId id="310" r:id="rId111"/>
    <p:sldId id="301" r:id="rId112"/>
    <p:sldId id="302" r:id="rId113"/>
    <p:sldId id="313" r:id="rId114"/>
    <p:sldId id="315" r:id="rId115"/>
    <p:sldId id="316" r:id="rId116"/>
    <p:sldId id="317" r:id="rId117"/>
    <p:sldId id="318" r:id="rId118"/>
    <p:sldId id="319" r:id="rId119"/>
    <p:sldId id="329" r:id="rId120"/>
    <p:sldId id="330" r:id="rId121"/>
    <p:sldId id="331" r:id="rId122"/>
    <p:sldId id="332" r:id="rId123"/>
    <p:sldId id="333" r:id="rId124"/>
    <p:sldId id="334" r:id="rId125"/>
    <p:sldId id="341" r:id="rId126"/>
    <p:sldId id="431" r:id="rId127"/>
    <p:sldId id="354" r:id="rId128"/>
    <p:sldId id="355" r:id="rId1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63"/>
    <p:restoredTop sz="94636"/>
  </p:normalViewPr>
  <p:slideViewPr>
    <p:cSldViewPr snapToGrid="0" snapToObjects="1">
      <p:cViewPr varScale="1">
        <p:scale>
          <a:sx n="124" d="100"/>
          <a:sy n="124" d="100"/>
        </p:scale>
        <p:origin x="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viewProps" Target="view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9A0AC1-4C59-434B-9FB2-0C6C69DC2032}" type="datetimeFigureOut">
              <a:rPr lang="en-US" smtClean="0"/>
              <a:t>4/28/21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0CCCF-BC57-9546-B09B-63E3266E5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7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70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3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46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646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61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0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30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83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07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23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73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D49D6-000A-F349-9758-183BF0D0BB4B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1032B-1254-E84B-896D-8C3B6470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79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6E78D-4B68-D447-9864-51EF9163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223" y="1887270"/>
            <a:ext cx="9795553" cy="215047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sz="3600" dirty="0"/>
              <a:t>Defining 5’ UTR of the Predicted Targets of the Putative APP GcvB</a:t>
            </a:r>
          </a:p>
          <a:p>
            <a:pPr marL="0" indent="0" algn="ctr">
              <a:buNone/>
            </a:pPr>
            <a:endParaRPr lang="en-GB" sz="3600" dirty="0"/>
          </a:p>
          <a:p>
            <a:pPr marL="0" indent="0" algn="ctr">
              <a:buNone/>
            </a:pPr>
            <a:r>
              <a:rPr lang="en-GB" sz="3600" dirty="0"/>
              <a:t>Daniela Lopes Cardoso</a:t>
            </a:r>
          </a:p>
        </p:txBody>
      </p:sp>
    </p:spTree>
    <p:extLst>
      <p:ext uri="{BB962C8B-B14F-4D97-AF65-F5344CB8AC3E}">
        <p14:creationId xmlns:p14="http://schemas.microsoft.com/office/powerpoint/2010/main" val="2056142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524000"/>
            <a:ext cx="110744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ilvC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808188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fabG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0509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92212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hisD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LN908249.1:2309652..2310938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LN908249.1:2309605..2309651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1,287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histidinol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dehydrogenase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TGTAAAGAGGGGCTGGGGGAGATTTAAAAACGAAAATGG</a:t>
            </a:r>
            <a:r>
              <a:rPr lang="en-GB" dirty="0">
                <a:solidFill>
                  <a:schemeClr val="accent2"/>
                </a:solidFill>
              </a:rPr>
              <a:t>AGAACAAT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CAAACC</a:t>
            </a:r>
            <a:r>
              <a:rPr lang="en-GB" dirty="0"/>
              <a:t>CTAATTTGGAAAAACTTAACCGAACAACAACGCAAA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922021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Random No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331557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hisD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98288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27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hisD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9003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074100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ftsK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LN908249.1:667890..670760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667790..</a:t>
                      </a:r>
                      <a:r>
                        <a:rPr lang="is-IS" sz="1600" dirty="0"/>
                        <a:t> 667889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2,871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cell division protein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TTTACTGCGATTACCCGGTGTGAACGATACGCGAACCTATGTCGTAATGGA</a:t>
            </a:r>
            <a:r>
              <a:rPr lang="en-GB" dirty="0">
                <a:solidFill>
                  <a:schemeClr val="accent2"/>
                </a:solidFill>
              </a:rPr>
              <a:t>AGAAGTGAAACA</a:t>
            </a:r>
            <a:r>
              <a:rPr lang="en-GB" dirty="0"/>
              <a:t>AACCAATTATCTGTTATTAAAATAAGGAGTTAATCG</a:t>
            </a:r>
            <a:r>
              <a:rPr lang="en-GB" dirty="0">
                <a:solidFill>
                  <a:srgbClr val="C00000"/>
                </a:solidFill>
              </a:rPr>
              <a:t>GTG</a:t>
            </a:r>
            <a:r>
              <a:rPr lang="en-GB" dirty="0"/>
              <a:t>ATTGAACGATTAAAACCGCGATTAAAGGGTAAAGAGAATTTA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0922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No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7706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ftsK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165073620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ftsK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</p:spTree>
    <p:extLst>
      <p:ext uri="{BB962C8B-B14F-4D97-AF65-F5344CB8AC3E}">
        <p14:creationId xmlns:p14="http://schemas.microsoft.com/office/powerpoint/2010/main" val="58209461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178901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dxs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LN908249.1:228650..230503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LN908249.1:228538..228649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1,854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1-deoxyxylulose-5-phosphate synthase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TTAAACCATAGATTACACGGATAAGGCAAGTAAGCGGTCGAATTTTCCGCTTATTTTGCAATATCCGTGTTAATTCGTGTGGGACGTGGGTTAAATTAAAAAAGAAA</a:t>
            </a:r>
            <a:r>
              <a:rPr lang="en-GB" dirty="0">
                <a:solidFill>
                  <a:schemeClr val="accent2"/>
                </a:solidFill>
              </a:rPr>
              <a:t>ACATT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CAAA-ACAAA</a:t>
            </a:r>
            <a:r>
              <a:rPr lang="en-GB" dirty="0"/>
              <a:t>TATCCTCTGTTAAGCCAAATCAATTCTCCGGAA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83597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No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58166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0902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dxs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147616541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dxs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00" y="0"/>
            <a:ext cx="102235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ilvC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10299788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411081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sfsA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LN908249.1:2020593..2021306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2021307</a:t>
                      </a:r>
                      <a:r>
                        <a:rPr lang="en-US" sz="1600" dirty="0"/>
                        <a:t>..</a:t>
                      </a:r>
                      <a:r>
                        <a:rPr lang="is-IS" sz="1600" dirty="0"/>
                        <a:t>2021577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  <a:r>
                        <a:rPr lang="en-US" sz="1600" baseline="0" dirty="0"/>
                        <a:t> </a:t>
                      </a:r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714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putative regulator for maltose metabolism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2747481"/>
            <a:ext cx="1116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CTTATAGTAAGAACACGGCGAGCGAATACCTGCCGTGTAGTTGGTGCTTAAGTTATTATAAAGCTGGTGGGCTAACAAGTAATAACACTAAGCAGATAATTAATATCCAACGGATGTTCATATCTCATTCTCCTTTATCAGATTGTTAAACAAAGCTGATCGAGATTAAGTTATTACCTGAGGACCAGTCAGGTAATAACAACCTGACCAACCGTTAATCAGTTTGACACAAAAACCGCTTTGCAAAAAGCGGTTTTTTTCTTTATAAATCAA</a:t>
            </a:r>
            <a:r>
              <a:rPr lang="en-GB" dirty="0">
                <a:solidFill>
                  <a:schemeClr val="accent2"/>
                </a:solidFill>
              </a:rPr>
              <a:t>A</a:t>
            </a:r>
            <a:r>
              <a:rPr lang="en-GB" dirty="0">
                <a:solidFill>
                  <a:schemeClr val="accent6"/>
                </a:solidFill>
              </a:rPr>
              <a:t>T</a:t>
            </a:r>
            <a:r>
              <a:rPr lang="en-GB" dirty="0">
                <a:solidFill>
                  <a:schemeClr val="accent2"/>
                </a:solidFill>
              </a:rPr>
              <a:t>ACTATT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CAAT</a:t>
            </a:r>
            <a:r>
              <a:rPr lang="en-GB" dirty="0"/>
              <a:t>TTCCTTCTCTTTCTTGCGGCATATTAATCAAACGTTAT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13181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Poor 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Imperfect</a:t>
                      </a:r>
                      <a:r>
                        <a:rPr lang="en-US" sz="1600" baseline="0" dirty="0"/>
                        <a:t> match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116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sfsA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4198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sfsA</a:t>
            </a:r>
            <a:r>
              <a:rPr lang="en-US" sz="2400" b="1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4717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542696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hisI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LN908249.1:2318585..2319226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LN908249.1:2318509..</a:t>
                      </a:r>
                      <a:r>
                        <a:rPr lang="is-IS" sz="1600" dirty="0"/>
                        <a:t>2318584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642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phosphoribosyl-AMP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cyclohydrolase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TTAATTAGAGTATTACGTGCTATATATAACTTAGCTGGTTCATAGATTTCCCTAACTTACTTTCTA</a:t>
            </a:r>
            <a:r>
              <a:rPr lang="en-GB" dirty="0">
                <a:solidFill>
                  <a:schemeClr val="accent6"/>
                </a:solidFill>
              </a:rPr>
              <a:t>AATAAAAAA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6"/>
                </a:solidFill>
              </a:rPr>
              <a:t>ATAAACAA</a:t>
            </a:r>
            <a:r>
              <a:rPr lang="en-GB" dirty="0"/>
              <a:t>AATCAACTGGCAAAAAGTAGATCAATTACTTCCC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11332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No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Not</a:t>
                      </a:r>
                      <a:r>
                        <a:rPr lang="en-US" sz="1600" baseline="0" dirty="0"/>
                        <a:t> sure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Not 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7588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hisI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9525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hisI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3421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588154"/>
              </p:ext>
            </p:extLst>
          </p:nvPr>
        </p:nvGraphicFramePr>
        <p:xfrm>
          <a:off x="540000" y="360000"/>
          <a:ext cx="6530111" cy="2459207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gcp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LN908249.1:1270821..1271864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1271865..1271931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7047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1,044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putative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sialylglycoprotease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TTTTGCAATTTTAGGGGCGTTATTTTTGAATAATGCCCCTTTCCCATTTCATAAATA</a:t>
            </a:r>
            <a:r>
              <a:rPr lang="en-GB" dirty="0">
                <a:solidFill>
                  <a:schemeClr val="accent2"/>
                </a:solidFill>
              </a:rPr>
              <a:t>AGACGAAAAT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CGAATT</a:t>
            </a:r>
            <a:r>
              <a:rPr lang="en-GB" dirty="0"/>
              <a:t>TTAGGTATTGAAACTTCCTGTGACGAAACGGGAGTG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448809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Poor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7677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gcp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9601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gcp</a:t>
            </a:r>
            <a:r>
              <a:rPr lang="en-US" sz="2400" b="1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1371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465720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lrp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LN908249.1:667396..667878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667304..667395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483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transcriptional regulator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TTTTGTAACCTTTCTT</a:t>
            </a:r>
            <a:r>
              <a:rPr lang="en-GB" dirty="0">
                <a:solidFill>
                  <a:schemeClr val="accent2"/>
                </a:solidFill>
              </a:rPr>
              <a:t>CAACCAACATCATT</a:t>
            </a:r>
            <a:r>
              <a:rPr lang="en-GB" dirty="0"/>
              <a:t>AGACCGAATAAGATAAAACTTGTAGAATTAAATATTAGTAAAAAAACTGGGAAGACAGGCAA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GAACATAAAAAACTACCTAAAGCACTAGATGCTATTGACTTA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706569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No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6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40000" y="574879"/>
            <a:ext cx="11160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br>
              <a:rPr lang="en-US" b="0" i="0" dirty="0">
                <a:solidFill>
                  <a:srgbClr val="222222"/>
                </a:solidFill>
                <a:effectLst/>
              </a:rPr>
            </a:br>
            <a:r>
              <a:rPr lang="en-US" b="0" i="0" dirty="0">
                <a:solidFill>
                  <a:srgbClr val="222222"/>
                </a:solidFill>
                <a:effectLst/>
              </a:rPr>
              <a:t>Involved in the biosynthesis of branched-chain amino acids (BCAA). Catalyzes an alkyl-migration followed by a </a:t>
            </a:r>
            <a:r>
              <a:rPr lang="en-US" b="0" i="0" dirty="0" err="1">
                <a:solidFill>
                  <a:srgbClr val="222222"/>
                </a:solidFill>
                <a:effectLst/>
              </a:rPr>
              <a:t>ketol</a:t>
            </a:r>
            <a:r>
              <a:rPr lang="en-US" b="0" i="0" dirty="0">
                <a:solidFill>
                  <a:srgbClr val="222222"/>
                </a:solidFill>
                <a:effectLst/>
              </a:rPr>
              <a:t>-acid reduction of (S)-2-acetolactate (S2AL) to yield (R)-2,3-dihydroxy-isovalerate. In the isomerase reaction, S2AL is rearranged via a Mg-dependent methyl migration to produce 3-hydroxy-3-methyl-2-ketobutyrate (HMKB). In the reductase reaction, this 2-ketoacid undergoes a metal-dependent reduction by NADPH to yield (R)-2,3-dihydroxy-isovalerate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ilvC</a:t>
            </a:r>
            <a:r>
              <a:rPr lang="en-US" sz="2400" dirty="0"/>
              <a:t> Gene Ontology </a:t>
            </a:r>
            <a:r>
              <a:rPr lang="mr-IN" sz="2400" dirty="0"/>
              <a:t>–</a:t>
            </a:r>
            <a:r>
              <a:rPr lang="en-GB" sz="2400" dirty="0"/>
              <a:t> </a:t>
            </a:r>
            <a:r>
              <a:rPr lang="en-US" sz="2400" b="1" dirty="0" err="1">
                <a:solidFill>
                  <a:srgbClr val="222222"/>
                </a:solidFill>
                <a:effectLst/>
              </a:rPr>
              <a:t>UniProtKB</a:t>
            </a:r>
            <a:r>
              <a:rPr lang="en-US" sz="2400" b="1" dirty="0">
                <a:solidFill>
                  <a:srgbClr val="222222"/>
                </a:solidFill>
                <a:effectLst/>
              </a:rPr>
              <a:t> - A0A0S4QCM3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540000" y="2425575"/>
            <a:ext cx="11160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Pathway: L-isoleucine biosynthesis</a:t>
            </a:r>
          </a:p>
          <a:p>
            <a:r>
              <a:rPr lang="en-US" dirty="0"/>
              <a:t>This protein is involved in step 2 of the </a:t>
            </a:r>
            <a:r>
              <a:rPr lang="en-US" dirty="0" err="1"/>
              <a:t>subpathway</a:t>
            </a:r>
            <a:r>
              <a:rPr lang="en-US" dirty="0"/>
              <a:t> that synthesizes L-isoleucine from 2-oxobutanoate. Proteins known to be involved in the 4 steps of the </a:t>
            </a:r>
            <a:r>
              <a:rPr lang="en-US" dirty="0" err="1"/>
              <a:t>subpathway</a:t>
            </a:r>
            <a:r>
              <a:rPr lang="en-US" dirty="0"/>
              <a:t> in this organism are:</a:t>
            </a:r>
          </a:p>
          <a:p>
            <a:r>
              <a:rPr lang="en-US" dirty="0"/>
              <a:t>1. </a:t>
            </a:r>
            <a:r>
              <a:rPr lang="en-US" dirty="0" err="1"/>
              <a:t>Acetolactate</a:t>
            </a:r>
            <a:r>
              <a:rPr lang="en-US" dirty="0"/>
              <a:t> synthase (ilvI), </a:t>
            </a:r>
            <a:r>
              <a:rPr lang="en-US" dirty="0" err="1"/>
              <a:t>Acetolactate</a:t>
            </a:r>
            <a:r>
              <a:rPr lang="en-US" dirty="0"/>
              <a:t> synthase (</a:t>
            </a:r>
            <a:r>
              <a:rPr lang="en-US" dirty="0" err="1"/>
              <a:t>ilvG</a:t>
            </a:r>
            <a:r>
              <a:rPr lang="en-US" dirty="0"/>
              <a:t>)</a:t>
            </a:r>
          </a:p>
          <a:p>
            <a:r>
              <a:rPr lang="en-US" dirty="0"/>
              <a:t>2. </a:t>
            </a:r>
            <a:r>
              <a:rPr lang="en-US" dirty="0" err="1"/>
              <a:t>Ketol</a:t>
            </a:r>
            <a:r>
              <a:rPr lang="en-US" dirty="0"/>
              <a:t>-acid </a:t>
            </a:r>
            <a:r>
              <a:rPr lang="en-US" dirty="0" err="1"/>
              <a:t>reductoisomerase</a:t>
            </a:r>
            <a:r>
              <a:rPr lang="en-US" dirty="0"/>
              <a:t> (NADP(+)) (ilvC)</a:t>
            </a:r>
          </a:p>
          <a:p>
            <a:r>
              <a:rPr lang="en-US" dirty="0"/>
              <a:t>3. </a:t>
            </a:r>
            <a:r>
              <a:rPr lang="en-US" dirty="0" err="1"/>
              <a:t>Dihydroxy</a:t>
            </a:r>
            <a:r>
              <a:rPr lang="en-US" dirty="0"/>
              <a:t>-acid dehydratase (</a:t>
            </a:r>
            <a:r>
              <a:rPr lang="en-US" dirty="0" err="1"/>
              <a:t>ilvD</a:t>
            </a:r>
            <a:r>
              <a:rPr lang="en-US" dirty="0"/>
              <a:t>)</a:t>
            </a:r>
          </a:p>
          <a:p>
            <a:r>
              <a:rPr lang="en-US" dirty="0"/>
              <a:t>4. Branched-chain-amino-acid aminotransferase (ilvE)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Pathway: L-valine biosynthesis</a:t>
            </a:r>
          </a:p>
          <a:p>
            <a:pPr algn="just"/>
            <a:r>
              <a:rPr lang="en-US" dirty="0"/>
              <a:t>This protein is involved in step 2 of the </a:t>
            </a:r>
            <a:r>
              <a:rPr lang="en-US" dirty="0" err="1"/>
              <a:t>subpathway</a:t>
            </a:r>
            <a:r>
              <a:rPr lang="en-US" dirty="0"/>
              <a:t> that synthesizes L-valine from pyruvate. Proteins known to be involved in the 4 steps of the </a:t>
            </a:r>
            <a:r>
              <a:rPr lang="en-US" dirty="0" err="1"/>
              <a:t>subpathway</a:t>
            </a:r>
            <a:r>
              <a:rPr lang="en-US" dirty="0"/>
              <a:t> in this organism are:</a:t>
            </a:r>
          </a:p>
          <a:p>
            <a:pPr algn="just"/>
            <a:r>
              <a:rPr lang="en-US" dirty="0"/>
              <a:t>1. </a:t>
            </a:r>
            <a:r>
              <a:rPr lang="en-US" dirty="0" err="1"/>
              <a:t>Acetolactate</a:t>
            </a:r>
            <a:r>
              <a:rPr lang="en-US" dirty="0"/>
              <a:t> synthase (ilvI), </a:t>
            </a:r>
            <a:r>
              <a:rPr lang="en-US" dirty="0" err="1"/>
              <a:t>Acetolactate</a:t>
            </a:r>
            <a:r>
              <a:rPr lang="en-US" dirty="0"/>
              <a:t> synthase (</a:t>
            </a:r>
            <a:r>
              <a:rPr lang="en-US" dirty="0" err="1"/>
              <a:t>ilvG</a:t>
            </a:r>
            <a:r>
              <a:rPr lang="en-US" dirty="0"/>
              <a:t>)</a:t>
            </a:r>
          </a:p>
          <a:p>
            <a:pPr algn="just"/>
            <a:r>
              <a:rPr lang="en-US" dirty="0"/>
              <a:t>2. </a:t>
            </a:r>
            <a:r>
              <a:rPr lang="en-US" dirty="0" err="1"/>
              <a:t>Ketol</a:t>
            </a:r>
            <a:r>
              <a:rPr lang="en-US" dirty="0"/>
              <a:t>-acid </a:t>
            </a:r>
            <a:r>
              <a:rPr lang="en-US" dirty="0" err="1"/>
              <a:t>reductoisomerase</a:t>
            </a:r>
            <a:r>
              <a:rPr lang="en-US" dirty="0"/>
              <a:t> (NADP(+)) (ilvC)</a:t>
            </a:r>
          </a:p>
          <a:p>
            <a:pPr algn="just"/>
            <a:r>
              <a:rPr lang="en-US" dirty="0"/>
              <a:t>3. </a:t>
            </a:r>
            <a:r>
              <a:rPr lang="en-US" dirty="0" err="1"/>
              <a:t>Dihydroxy</a:t>
            </a:r>
            <a:r>
              <a:rPr lang="en-US" dirty="0"/>
              <a:t>-acid dehydratase (</a:t>
            </a:r>
            <a:r>
              <a:rPr lang="en-US" dirty="0" err="1"/>
              <a:t>ilvD</a:t>
            </a:r>
            <a:r>
              <a:rPr lang="en-US" dirty="0"/>
              <a:t>)</a:t>
            </a:r>
          </a:p>
          <a:p>
            <a:pPr algn="just"/>
            <a:r>
              <a:rPr lang="en-US" dirty="0"/>
              <a:t>4. Branched-chain-amino-acid aminotransferase (ilvE)</a:t>
            </a:r>
          </a:p>
        </p:txBody>
      </p:sp>
    </p:spTree>
    <p:extLst>
      <p:ext uri="{BB962C8B-B14F-4D97-AF65-F5344CB8AC3E}">
        <p14:creationId xmlns:p14="http://schemas.microsoft.com/office/powerpoint/2010/main" val="145144105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lrp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0671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lrp</a:t>
            </a:r>
            <a:r>
              <a:rPr lang="en-GB" sz="2400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9682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969260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uxaC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LN908249.1:1160945..1161535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dirty="0"/>
                        <a:t>1161536..1161706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591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glucuronate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isomerase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ATTGCCATTCTAAATATAATGGTTTATGGACACGAAGTTTCAGTAAATTGGTAGATACTTCAATAACATCGTCATTTATTTCTAATTGATAGTCGGGTAATGAGAATCCATCCGTTGAAAAGCGGTTT</a:t>
            </a:r>
            <a:r>
              <a:rPr lang="en-GB" dirty="0">
                <a:solidFill>
                  <a:schemeClr val="accent2"/>
                </a:solidFill>
              </a:rPr>
              <a:t>CTTCCTGACCAATC</a:t>
            </a:r>
            <a:r>
              <a:rPr lang="en-GB" dirty="0"/>
              <a:t>AATATCTTCCTGATTCGGCGTAATCGCCT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TTCTGTCTAATTACTACAGCGGTATTAGTATGGCTGGCTTCG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2785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Poor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7470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uxaC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036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uxaC</a:t>
            </a:r>
            <a:r>
              <a:rPr lang="en-US" sz="2400" b="1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36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000" y="3060000"/>
            <a:ext cx="11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C00000"/>
                </a:solidFill>
              </a:rPr>
              <a:t>Screenshots of GcvB</a:t>
            </a:r>
          </a:p>
        </p:txBody>
      </p:sp>
    </p:spTree>
    <p:extLst>
      <p:ext uri="{BB962C8B-B14F-4D97-AF65-F5344CB8AC3E}">
        <p14:creationId xmlns:p14="http://schemas.microsoft.com/office/powerpoint/2010/main" val="39544164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936948"/>
              </p:ext>
            </p:extLst>
          </p:nvPr>
        </p:nvGraphicFramePr>
        <p:xfrm>
          <a:off x="2854944" y="2005920"/>
          <a:ext cx="6530111" cy="201168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598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1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GcvB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sRNA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</a:t>
                      </a:r>
                      <a:r>
                        <a:rPr lang="cs-CZ" sz="1600" dirty="0"/>
                        <a:t>149354..149556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Approx.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202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JBrowse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83466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GcvB </a:t>
            </a:r>
            <a:r>
              <a:rPr lang="mr-IN" sz="2400" dirty="0"/>
              <a:t>–</a:t>
            </a:r>
            <a:r>
              <a:rPr lang="en-GB" sz="2400" dirty="0"/>
              <a:t> </a:t>
            </a:r>
            <a:r>
              <a:rPr lang="en-US" sz="2400" dirty="0"/>
              <a:t>JBrowse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741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GcvB </a:t>
            </a:r>
            <a:r>
              <a:rPr lang="mr-IN" sz="2400" dirty="0"/>
              <a:t>–</a:t>
            </a:r>
            <a:r>
              <a:rPr lang="en-GB" sz="2400" dirty="0"/>
              <a:t> </a:t>
            </a:r>
            <a:r>
              <a:rPr lang="en-US" sz="2400" dirty="0"/>
              <a:t>JBrowse Close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87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ilvE</a:t>
            </a:r>
          </a:p>
        </p:txBody>
      </p:sp>
    </p:spTree>
    <p:extLst>
      <p:ext uri="{BB962C8B-B14F-4D97-AF65-F5344CB8AC3E}">
        <p14:creationId xmlns:p14="http://schemas.microsoft.com/office/powerpoint/2010/main" val="786977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3488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ilvE</a:t>
            </a:r>
            <a:r>
              <a:rPr lang="en-US" sz="2400" dirty="0"/>
              <a:t> 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990529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4" y="997566"/>
            <a:ext cx="9720000" cy="53482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ilvE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</p:spTree>
    <p:extLst>
      <p:ext uri="{BB962C8B-B14F-4D97-AF65-F5344CB8AC3E}">
        <p14:creationId xmlns:p14="http://schemas.microsoft.com/office/powerpoint/2010/main" val="537873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0" y="0"/>
            <a:ext cx="52682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67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GTAAAAATTCATTTGTAATACATAACAATAA</a:t>
            </a:r>
            <a:r>
              <a:rPr lang="en-GB" dirty="0">
                <a:solidFill>
                  <a:schemeClr val="accent4"/>
                </a:solidFill>
              </a:rPr>
              <a:t>GGACACAACAAC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4"/>
                </a:solidFill>
              </a:rPr>
              <a:t>GCTTT</a:t>
            </a:r>
            <a:r>
              <a:rPr lang="en-GB" dirty="0"/>
              <a:t>AAAAGATTTAGACTGGGCCAATTTAGGCTTCTCATAT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976738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ilvE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LN908249.1:82953..83990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83991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..</a:t>
                      </a: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84030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(-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  <a:r>
                        <a:rPr lang="en-US" sz="1600" baseline="0" dirty="0"/>
                        <a:t> </a:t>
                      </a:r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1,038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branched-chain amino acid aminotransferase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55967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4997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739900"/>
            <a:ext cx="11049000" cy="3378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ilvE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13620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" y="0"/>
            <a:ext cx="1139910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ilvE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94526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53" y="2152892"/>
            <a:ext cx="10500638" cy="3677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GcvB </a:t>
            </a:r>
            <a:r>
              <a:rPr lang="mr-IN" sz="2400" dirty="0"/>
              <a:t>–</a:t>
            </a:r>
            <a:r>
              <a:rPr lang="en-GB" sz="2400" dirty="0"/>
              <a:t> </a:t>
            </a:r>
            <a:r>
              <a:rPr lang="en-US" sz="2400" dirty="0"/>
              <a:t>Sequence Alignment in Different </a:t>
            </a:r>
            <a:r>
              <a:rPr lang="en-US" sz="2400" dirty="0" err="1"/>
              <a:t>Serovars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46812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ilvI</a:t>
            </a:r>
          </a:p>
        </p:txBody>
      </p:sp>
    </p:spTree>
    <p:extLst>
      <p:ext uri="{BB962C8B-B14F-4D97-AF65-F5344CB8AC3E}">
        <p14:creationId xmlns:p14="http://schemas.microsoft.com/office/powerpoint/2010/main" val="1953078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ilvI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936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ilvI</a:t>
            </a:r>
            <a:r>
              <a:rPr lang="en-US" sz="2400" dirty="0"/>
              <a:t> JBrowse: UTR Selection</a:t>
            </a:r>
          </a:p>
        </p:txBody>
      </p:sp>
    </p:spTree>
    <p:extLst>
      <p:ext uri="{BB962C8B-B14F-4D97-AF65-F5344CB8AC3E}">
        <p14:creationId xmlns:p14="http://schemas.microsoft.com/office/powerpoint/2010/main" val="1985632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0"/>
            <a:ext cx="49525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4222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332602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ilvI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LN908249.1:806361..808085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806310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..</a:t>
                      </a:r>
                      <a:r>
                        <a:rPr lang="is-I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806360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1,725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acetolactate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synthase large subunit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TCATTATAA</a:t>
            </a:r>
            <a:r>
              <a:rPr lang="en-GB" dirty="0">
                <a:solidFill>
                  <a:schemeClr val="accent2"/>
                </a:solidFill>
              </a:rPr>
              <a:t>AGCAAACACAATATTT</a:t>
            </a:r>
            <a:r>
              <a:rPr lang="en-GB" dirty="0"/>
              <a:t>CACTTAAAAATCGTTGGAGGATTCA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AAAAAACTTTCCGGAGCAGAAATGGTTGTTCAATCCTTGAAA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720539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966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1816100"/>
            <a:ext cx="11087100" cy="3213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ilvI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7188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" y="0"/>
            <a:ext cx="1067156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ilvI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743096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 err="1"/>
              <a:t>thrC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77418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thrC</a:t>
            </a:r>
            <a:r>
              <a:rPr lang="en-US" sz="2400" dirty="0"/>
              <a:t> 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631848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thrC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</p:spTree>
    <p:extLst>
      <p:ext uri="{BB962C8B-B14F-4D97-AF65-F5344CB8AC3E}">
        <p14:creationId xmlns:p14="http://schemas.microsoft.com/office/powerpoint/2010/main" val="1752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923" y="1796918"/>
            <a:ext cx="9509429" cy="3330674"/>
          </a:xfrm>
          <a:prstGeom prst="rect">
            <a:avLst/>
          </a:prstGeom>
        </p:spPr>
      </p:pic>
      <p:sp>
        <p:nvSpPr>
          <p:cNvPr id="5" name="Left Brace 4"/>
          <p:cNvSpPr/>
          <p:nvPr/>
        </p:nvSpPr>
        <p:spPr>
          <a:xfrm rot="5400000">
            <a:off x="8810556" y="1203179"/>
            <a:ext cx="157262" cy="1030215"/>
          </a:xfrm>
          <a:prstGeom prst="lef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271112" y="1301101"/>
            <a:ext cx="1391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Consensus 1</a:t>
            </a:r>
          </a:p>
        </p:txBody>
      </p:sp>
      <p:sp>
        <p:nvSpPr>
          <p:cNvPr id="8" name="Left Brace 7"/>
          <p:cNvSpPr/>
          <p:nvPr/>
        </p:nvSpPr>
        <p:spPr>
          <a:xfrm rot="5400000">
            <a:off x="4857601" y="4793215"/>
            <a:ext cx="182878" cy="983280"/>
          </a:xfrm>
          <a:prstGeom prst="leftBrace">
            <a:avLst>
              <a:gd name="adj1" fmla="val 0"/>
              <a:gd name="adj2" fmla="val 50000"/>
            </a:avLst>
          </a:prstGeom>
          <a:scene3d>
            <a:camera prst="orthographicFront">
              <a:rot lat="0" lon="21599991" rev="10799999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345288" y="5312286"/>
            <a:ext cx="1391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Consensus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58733" y="577826"/>
            <a:ext cx="76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GcvB alignments from App strains, Escherichia coli and Salmonella </a:t>
            </a:r>
            <a:r>
              <a:rPr lang="en-US" b="1" dirty="0" err="1"/>
              <a:t>enterica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8313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0"/>
            <a:ext cx="6619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3086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094083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thrC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LN908249.1:1757860..1759140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1757822..1757859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1,281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threonine synthase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GGCAAATCACTCTTAATACTTAATAATAAAGGACTTTTCCTA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A</a:t>
            </a:r>
            <a:r>
              <a:rPr lang="en-GB" dirty="0">
                <a:solidFill>
                  <a:schemeClr val="accent2"/>
                </a:solidFill>
              </a:rPr>
              <a:t>ACTTATACAACATCAA</a:t>
            </a:r>
            <a:r>
              <a:rPr lang="en-GB" dirty="0"/>
              <a:t>ACACCCAGAAGAACAAGTTAATTTC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2" name="Picture 1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06282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66836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790700"/>
            <a:ext cx="11074400" cy="3263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thrC</a:t>
            </a:r>
            <a:r>
              <a:rPr lang="en-US" sz="2400" b="1" dirty="0"/>
              <a:t>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12954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0"/>
            <a:ext cx="1120558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thrC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8412725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serB</a:t>
            </a:r>
          </a:p>
        </p:txBody>
      </p:sp>
    </p:spTree>
    <p:extLst>
      <p:ext uri="{BB962C8B-B14F-4D97-AF65-F5344CB8AC3E}">
        <p14:creationId xmlns:p14="http://schemas.microsoft.com/office/powerpoint/2010/main" val="8615226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serB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06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serB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022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0"/>
            <a:ext cx="59381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825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048462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serB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LN908249.1:1373141..1374001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1373092..1373140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  <a:r>
                        <a:rPr lang="en-US" sz="1600" baseline="0" dirty="0"/>
                        <a:t> </a:t>
                      </a:r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861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phosphoserine phosphatase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is-IS" dirty="0"/>
              <a:t>AAAGCACATTATCTATGCACCATTGAAAAAAGTCTATTAAAAAGAGAACA</a:t>
            </a:r>
            <a:r>
              <a:rPr lang="is-IS" dirty="0">
                <a:solidFill>
                  <a:schemeClr val="accent2"/>
                </a:solidFill>
              </a:rPr>
              <a:t>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CCAAACACGATT</a:t>
            </a:r>
            <a:r>
              <a:rPr lang="en-GB" dirty="0"/>
              <a:t>TTTATCTTCGCTAAATCTCTGACAACACAA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93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778000"/>
            <a:ext cx="11074400" cy="3289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serB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1955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ilvC</a:t>
            </a:r>
          </a:p>
        </p:txBody>
      </p:sp>
    </p:spTree>
    <p:extLst>
      <p:ext uri="{BB962C8B-B14F-4D97-AF65-F5344CB8AC3E}">
        <p14:creationId xmlns:p14="http://schemas.microsoft.com/office/powerpoint/2010/main" val="20483185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17932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serB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7713495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serC</a:t>
            </a:r>
          </a:p>
        </p:txBody>
      </p:sp>
    </p:spTree>
    <p:extLst>
      <p:ext uri="{BB962C8B-B14F-4D97-AF65-F5344CB8AC3E}">
        <p14:creationId xmlns:p14="http://schemas.microsoft.com/office/powerpoint/2010/main" val="448797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serC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1975644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serC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769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700" y="0"/>
            <a:ext cx="5052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258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43468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serC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LN908249.1:776520..777608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dirty="0"/>
                        <a:t>777609</a:t>
                      </a:r>
                      <a:r>
                        <a:rPr lang="en-US" sz="1600" dirty="0"/>
                        <a:t>..777644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1,089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rgbClr val="333333"/>
                          </a:solidFill>
                          <a:effectLst/>
                          <a:latin typeface="+mn-lt"/>
                        </a:rPr>
                        <a:t>phosphoserine aminotransferase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GGCT</a:t>
            </a:r>
            <a:r>
              <a:rPr lang="en-GB" dirty="0"/>
              <a:t>AAATCAGTTTTTAAAAACACACAAAGA</a:t>
            </a:r>
            <a:r>
              <a:rPr lang="en-GB" dirty="0">
                <a:solidFill>
                  <a:schemeClr val="accent2"/>
                </a:solidFill>
              </a:rPr>
              <a:t>GGCAAACACA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ACA</a:t>
            </a:r>
            <a:r>
              <a:rPr lang="en-GB" dirty="0"/>
              <a:t>CAAGTTTATAATTTCAGCGCAGGTCCGGCAATGATGCCG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13591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781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790700"/>
            <a:ext cx="11074400" cy="3263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serC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20137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1127077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serC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8062728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tehB</a:t>
            </a:r>
          </a:p>
        </p:txBody>
      </p:sp>
    </p:spTree>
    <p:extLst>
      <p:ext uri="{BB962C8B-B14F-4D97-AF65-F5344CB8AC3E}">
        <p14:creationId xmlns:p14="http://schemas.microsoft.com/office/powerpoint/2010/main" val="19551890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tehB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72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ilvC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6" name="Picture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673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tehB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17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0"/>
            <a:ext cx="4784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4043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5392173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tehB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LN908249.1:1584567..1585439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dirty="0"/>
                        <a:t>1584536..1584566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873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Tellurite resistance protein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TehB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-like protein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is-IS" dirty="0"/>
              <a:t>TTATCATCATTATTTTATTCGTTAGAGAG</a:t>
            </a:r>
            <a:r>
              <a:rPr lang="is-IS" dirty="0">
                <a:solidFill>
                  <a:schemeClr val="accent2"/>
                </a:solidFill>
              </a:rPr>
              <a:t>GATTAATT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>
                <a:solidFill>
                  <a:schemeClr val="accent2"/>
                </a:solidFill>
              </a:rPr>
              <a:t>CAAAACT</a:t>
            </a:r>
            <a:r>
              <a:rPr lang="en-GB" dirty="0"/>
              <a:t>TAATTTGCTATAAACAAATGCCGGTTTGGACCAAA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872587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92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790700"/>
            <a:ext cx="11074400" cy="3263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tehB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8518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18997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tehB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3996456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hisG</a:t>
            </a:r>
          </a:p>
        </p:txBody>
      </p:sp>
    </p:spTree>
    <p:extLst>
      <p:ext uri="{BB962C8B-B14F-4D97-AF65-F5344CB8AC3E}">
        <p14:creationId xmlns:p14="http://schemas.microsoft.com/office/powerpoint/2010/main" val="4622814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hisG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030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hisG</a:t>
            </a:r>
            <a:r>
              <a:rPr lang="en-GB" sz="2400" dirty="0"/>
              <a:t> </a:t>
            </a:r>
            <a:r>
              <a:rPr lang="en-US" sz="2400" dirty="0"/>
              <a:t>JBrowse: First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461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hisG</a:t>
            </a:r>
            <a:r>
              <a:rPr lang="en-GB" sz="2400" dirty="0"/>
              <a:t> </a:t>
            </a:r>
            <a:r>
              <a:rPr lang="en-US" sz="2400" dirty="0"/>
              <a:t>JBrowse: Second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78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700" y="0"/>
            <a:ext cx="5791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ilvC</a:t>
            </a:r>
            <a:r>
              <a:rPr lang="en-GB" sz="2400" dirty="0"/>
              <a:t> </a:t>
            </a:r>
            <a:r>
              <a:rPr lang="en-US" sz="2400" dirty="0"/>
              <a:t>JBrowse: UTR Selection </a:t>
            </a:r>
          </a:p>
        </p:txBody>
      </p:sp>
    </p:spTree>
    <p:extLst>
      <p:ext uri="{BB962C8B-B14F-4D97-AF65-F5344CB8AC3E}">
        <p14:creationId xmlns:p14="http://schemas.microsoft.com/office/powerpoint/2010/main" val="146514534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533709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hisG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LN908249.1:2308637..2309536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2308592..2308636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900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phosphoribosyltransferase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GCA</a:t>
            </a:r>
            <a:r>
              <a:rPr lang="en-GB" dirty="0"/>
              <a:t>AAATACACAACCTCTCGGAAGGCAACTTTCGAGAGGTTTTTTATATCCGAAAT</a:t>
            </a:r>
            <a:r>
              <a:rPr lang="en-GB" dirty="0">
                <a:solidFill>
                  <a:schemeClr val="accent2"/>
                </a:solidFill>
              </a:rPr>
              <a:t>TTAAACACAACATGGG</a:t>
            </a:r>
            <a:r>
              <a:rPr lang="en-GB" dirty="0"/>
              <a:t>AAAAACAAA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ACAACCACAAACCGTTTACGTATCGCTCTGCAGAAGAAAGGG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Fair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586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498600"/>
            <a:ext cx="11074400" cy="3848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hisG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35658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0"/>
            <a:ext cx="105768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hisG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71282331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44" y="2011681"/>
            <a:ext cx="10515600" cy="18827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RNATarget 2 Predicted mRNA interaction with GcvB: </a:t>
            </a:r>
            <a:br>
              <a:rPr lang="en-US" sz="3600" dirty="0"/>
            </a:br>
            <a:br>
              <a:rPr lang="en-US" sz="3600" dirty="0"/>
            </a:br>
            <a:r>
              <a:rPr lang="en-US" b="1" dirty="0"/>
              <a:t>ureA</a:t>
            </a:r>
          </a:p>
        </p:txBody>
      </p:sp>
    </p:spTree>
    <p:extLst>
      <p:ext uri="{BB962C8B-B14F-4D97-AF65-F5344CB8AC3E}">
        <p14:creationId xmlns:p14="http://schemas.microsoft.com/office/powerpoint/2010/main" val="12640951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ureA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8941495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ureA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21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9466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0"/>
            <a:ext cx="4093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75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50115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LN908249.1:1892463..1892765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1892798</a:t>
                      </a:r>
                      <a:r>
                        <a:rPr lang="en-US" sz="1600" dirty="0"/>
                        <a:t>..1892766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303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urease gamma subunit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is-IS" dirty="0"/>
              <a:t>AAAATTTT</a:t>
            </a:r>
            <a:r>
              <a:rPr lang="is-IS" dirty="0">
                <a:solidFill>
                  <a:schemeClr val="accent2"/>
                </a:solidFill>
              </a:rPr>
              <a:t>ACAAACACAAACAA</a:t>
            </a:r>
            <a:r>
              <a:rPr lang="is-IS" dirty="0"/>
              <a:t>AAAGAAGGTACAAA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CATTTAACTTCAAGAGAACAAGAAAAACTGATGTTGTTTCTT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2" name="Picture 1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622346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Fair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54346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816100"/>
            <a:ext cx="11074400" cy="3225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ureA </a:t>
            </a:r>
            <a:r>
              <a:rPr lang="en-GB" sz="2400" dirty="0"/>
              <a:t>Blast Verification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78522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0"/>
            <a:ext cx="1089481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26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ureA</a:t>
            </a:r>
            <a:r>
              <a:rPr lang="en-US" dirty="0"/>
              <a:t> microarray construct in RNAFold</a:t>
            </a:r>
          </a:p>
        </p:txBody>
      </p:sp>
    </p:spTree>
    <p:extLst>
      <p:ext uri="{BB962C8B-B14F-4D97-AF65-F5344CB8AC3E}">
        <p14:creationId xmlns:p14="http://schemas.microsoft.com/office/powerpoint/2010/main" val="177876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3457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ilvC </a:t>
            </a:r>
            <a:r>
              <a:rPr lang="en-US" sz="2400" dirty="0"/>
              <a:t>JBrowse:</a:t>
            </a:r>
            <a:r>
              <a:rPr lang="en-GB" sz="2400" dirty="0"/>
              <a:t> </a:t>
            </a:r>
            <a:r>
              <a:rPr lang="en-US" sz="2400" dirty="0"/>
              <a:t>Interesting Expression Data</a:t>
            </a:r>
          </a:p>
        </p:txBody>
      </p:sp>
    </p:spTree>
    <p:extLst>
      <p:ext uri="{BB962C8B-B14F-4D97-AF65-F5344CB8AC3E}">
        <p14:creationId xmlns:p14="http://schemas.microsoft.com/office/powerpoint/2010/main" val="68238392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7088" y="2587117"/>
            <a:ext cx="8711184" cy="1325563"/>
          </a:xfrm>
        </p:spPr>
        <p:txBody>
          <a:bodyPr/>
          <a:lstStyle/>
          <a:p>
            <a:pPr algn="ctr"/>
            <a:r>
              <a:rPr lang="en-US" dirty="0"/>
              <a:t>RNATarget 2 Predicted mRNAs with inconclusive UTRs in JBrowse</a:t>
            </a:r>
          </a:p>
        </p:txBody>
      </p:sp>
    </p:spTree>
    <p:extLst>
      <p:ext uri="{BB962C8B-B14F-4D97-AF65-F5344CB8AC3E}">
        <p14:creationId xmlns:p14="http://schemas.microsoft.com/office/powerpoint/2010/main" val="11968785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046043"/>
              </p:ext>
            </p:extLst>
          </p:nvPr>
        </p:nvGraphicFramePr>
        <p:xfrm>
          <a:off x="540000" y="360001"/>
          <a:ext cx="6528695" cy="2355767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6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19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928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ilvD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928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928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600" dirty="0"/>
                        <a:t>LN908249.1:100919..102754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928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en-GB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102755..102862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928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928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1,836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4087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dihydroxyacid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dehydratase/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phosphogluconate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dehydratase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AATAAATCAAATAAGCGGTCTGATTTTATCCGTTTTTTACAAATTCATTGAGAAATCGAACCGCTTACCGAATAAC</a:t>
            </a:r>
            <a:r>
              <a:rPr lang="en-GB" dirty="0">
                <a:solidFill>
                  <a:schemeClr val="accent2"/>
                </a:solidFill>
              </a:rPr>
              <a:t>GAAACACAACATA</a:t>
            </a:r>
            <a:r>
              <a:rPr lang="en-GB" dirty="0"/>
              <a:t>CCCTAATTTGGAGAAATAT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CCTATTTTACGTTCTGCAACCTCAACGCAAGGTCGCAATATG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6" name="Picture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461928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 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Poor 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79102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ilvD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76692189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ilvD</a:t>
            </a:r>
            <a:r>
              <a:rPr lang="en-GB" sz="2400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7358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565380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LN908249.1:1739359..1740588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dirty="0"/>
                        <a:t>1739329..1739358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1,230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phosphoglycerate dehydrogenase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ATAAA</a:t>
            </a:r>
            <a:r>
              <a:rPr lang="en-GB" dirty="0">
                <a:solidFill>
                  <a:schemeClr val="accent2"/>
                </a:solidFill>
              </a:rPr>
              <a:t>AGACAAGCACAACAG</a:t>
            </a:r>
            <a:r>
              <a:rPr lang="en-GB" dirty="0"/>
              <a:t>GAATCTAGT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ACAGTTCAAATTGATAAATCAAAAATTAAATTTCTCTTACTT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04171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Poor 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72198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serA </a:t>
            </a:r>
            <a:r>
              <a:rPr lang="en-US" sz="2400" dirty="0"/>
              <a:t>JBrowse: Gene Full View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5108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serA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9317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373856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dapA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LN908249.1:1011389..1012276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1012277..1012331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888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dihydrodipicolinate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synthase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GAATTTTGCAATCTAACAAAATATTGTACATAAC</a:t>
            </a:r>
            <a:r>
              <a:rPr lang="en-GB" dirty="0">
                <a:solidFill>
                  <a:schemeClr val="accent2"/>
                </a:solidFill>
              </a:rPr>
              <a:t>AAAAAAATACAGGAGATGAT</a:t>
            </a:r>
            <a:r>
              <a:rPr lang="en-GB" dirty="0"/>
              <a:t>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GCAACCCCACTATTTCACGGCAGTATTGTTGCGCTTGTCACG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34904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Poor 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JBrowse</a:t>
                      </a:r>
                      <a:r>
                        <a:rPr lang="en-US" sz="16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2231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dapA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0050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dapA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85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0"/>
            <a:ext cx="3558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8370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416307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leuC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LN908249.1:157199..158608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158609..158705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1,410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3-isopropylmalate dehydratase large subunit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TCAACATTACACAAGCGGTCATTTTTACAAAAAATTTTGCAAATTTCACC</a:t>
            </a:r>
            <a:r>
              <a:rPr lang="en-GB" dirty="0">
                <a:solidFill>
                  <a:schemeClr val="accent2"/>
                </a:solidFill>
              </a:rPr>
              <a:t>GCC</a:t>
            </a:r>
            <a:r>
              <a:rPr lang="en-GB" dirty="0">
                <a:solidFill>
                  <a:schemeClr val="accent6"/>
                </a:solidFill>
              </a:rPr>
              <a:t>TAT</a:t>
            </a:r>
            <a:r>
              <a:rPr lang="en-GB" dirty="0">
                <a:solidFill>
                  <a:schemeClr val="accent2"/>
                </a:solidFill>
              </a:rPr>
              <a:t>TATTATGCATTCACAA</a:t>
            </a:r>
            <a:r>
              <a:rPr lang="en-GB" dirty="0"/>
              <a:t>TATCCTTTCAGAGTTGGACAATATT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GCAAAAACATTATACGAAAAACTATTCGATGCCCACGTTGTA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77924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- Poor JBrowse cliffs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Imperfect 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06204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leuC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8911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leuC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02803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secE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dirty="0"/>
                        <a:t>LN908249.1:1994932..1995345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dirty="0"/>
                        <a:t>1994885..1994931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414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preprotein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translocase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subunit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AAAAATGTGAACTGGCTAACATTTCTTATGTAAAGGGGATTTTATCGGCGATGGTTCGGCTTTTATTTTTGAGGATAAATGTCACTTTTAAAGAAAAAACGGATAATTTTTCATAAAAGATCG</a:t>
            </a:r>
            <a:r>
              <a:rPr lang="en-GB" dirty="0">
                <a:solidFill>
                  <a:schemeClr val="accent2"/>
                </a:solidFill>
              </a:rPr>
              <a:t>TGGCAAGTGAAATGAA</a:t>
            </a:r>
            <a:r>
              <a:rPr lang="en-GB" dirty="0"/>
              <a:t>AAATGTTAGAATCCAA</a:t>
            </a:r>
            <a:r>
              <a:rPr lang="en-GB" u="sng" dirty="0"/>
              <a:t>CGCTTTTAGAAATAATTGTTCTTTTTTTACAAAATTTTAGGTTTTAT</a:t>
            </a:r>
            <a:r>
              <a:rPr lang="en-GB" u="sng" dirty="0">
                <a:solidFill>
                  <a:srgbClr val="C00000"/>
                </a:solidFill>
              </a:rPr>
              <a:t>ATG</a:t>
            </a:r>
            <a:r>
              <a:rPr lang="en-GB" u="sng" dirty="0"/>
              <a:t>GCTACTGAGATTAAAAAGAAAACCCCCGAACAAGTCGAAGAA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120092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Yes, but outside</a:t>
                      </a:r>
                      <a:r>
                        <a:rPr lang="en-US" sz="1600" baseline="0" dirty="0"/>
                        <a:t> cliffs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733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secE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43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secE</a:t>
            </a:r>
            <a:r>
              <a:rPr lang="en-US" sz="2400" b="1" dirty="0"/>
              <a:t> </a:t>
            </a:r>
            <a:r>
              <a:rPr lang="en-US" sz="2400" dirty="0"/>
              <a:t>JBrowse: UTR Selection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0696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3060000"/>
            <a:ext cx="1116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is-IS" dirty="0">
                <a:solidFill>
                  <a:schemeClr val="accent1"/>
                </a:solidFill>
              </a:rPr>
              <a:t>C</a:t>
            </a:r>
            <a:r>
              <a:rPr lang="is-IS" dirty="0"/>
              <a:t>TATTTTAGTCCTTATTATCTTAATTCAGTCTATTT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AATCAGCATTCAACTTTTTCAATTTGGTTTACTACCGCTCGC</a:t>
            </a:r>
          </a:p>
          <a:p>
            <a:r>
              <a:rPr lang="en-GB" dirty="0"/>
              <a:t>3’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704162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menA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LN908249.1:1731056..1731964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1731965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..</a:t>
                      </a: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1732000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(-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909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1,4-dihydroxy-2-naphthoate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octaprenyltransferase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556387" y="50931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512340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Doesn’t match App serovar 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86384" y="4700016"/>
            <a:ext cx="10451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AATTCGGCTGGCGCGGCACAGAGAACTTTTCATCATAAGGGCTATGGATAATCCCGATAGGATTTAGGGTTAAAGGTTGTAAAGTCGTCATAAAATTGTACTTTTTCTGTTAAAAATCAAAACCTACATGGACGTTTTATATTAATATAAG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4401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menA</a:t>
            </a:r>
            <a:r>
              <a:rPr lang="en-US" sz="2400" dirty="0"/>
              <a:t> JBrowse: Gene Full View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449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3431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menA</a:t>
            </a:r>
            <a:r>
              <a:rPr lang="en-GB" sz="2400" dirty="0"/>
              <a:t> </a:t>
            </a:r>
            <a:r>
              <a:rPr lang="en-US" sz="2400" dirty="0"/>
              <a:t>JBrowse: UTR Selection</a:t>
            </a:r>
          </a:p>
        </p:txBody>
      </p:sp>
    </p:spTree>
    <p:extLst>
      <p:ext uri="{BB962C8B-B14F-4D97-AF65-F5344CB8AC3E}">
        <p14:creationId xmlns:p14="http://schemas.microsoft.com/office/powerpoint/2010/main" val="31616975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120612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arcD1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LN908249.1:1227126..1228541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1227080..</a:t>
                      </a:r>
                      <a:r>
                        <a:rPr lang="is-IS" sz="1600" dirty="0"/>
                        <a:t>1227125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1,416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putative arginine/ornithine antiporter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is-IS" dirty="0">
                <a:solidFill>
                  <a:schemeClr val="accent1"/>
                </a:solidFill>
              </a:rPr>
              <a:t>A</a:t>
            </a:r>
            <a:r>
              <a:rPr lang="is-IS" dirty="0"/>
              <a:t>AATTTAACCACTTGTA</a:t>
            </a:r>
            <a:r>
              <a:rPr lang="is-IS" dirty="0">
                <a:solidFill>
                  <a:schemeClr val="accent2"/>
                </a:solidFill>
              </a:rPr>
              <a:t>TCAA</a:t>
            </a:r>
            <a:r>
              <a:rPr lang="is-IS" dirty="0">
                <a:solidFill>
                  <a:srgbClr val="FF0000"/>
                </a:solidFill>
              </a:rPr>
              <a:t>G</a:t>
            </a:r>
            <a:r>
              <a:rPr lang="is-IS" dirty="0">
                <a:solidFill>
                  <a:schemeClr val="accent2"/>
                </a:solidFill>
              </a:rPr>
              <a:t>CACAACATCAA</a:t>
            </a:r>
            <a:r>
              <a:rPr lang="is-IS" dirty="0"/>
              <a:t>GATAAGGGCAATT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TCGAACAAAAAAATTGGGTTACTTTCTTTAACCGCTCTGGTG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6" name="Picture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005512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Random - </a:t>
                      </a:r>
                      <a:r>
                        <a:rPr lang="en-GB" sz="1600" b="0" kern="1200" dirty="0">
                          <a:effectLst/>
                        </a:rPr>
                        <a:t>No</a:t>
                      </a:r>
                      <a:r>
                        <a:rPr lang="en-GB" sz="1600" b="0" kern="1200" baseline="0" dirty="0">
                          <a:effectLst/>
                        </a:rPr>
                        <a:t>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Imperfect match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715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 GCATAACAACATAACAATG</a:t>
            </a:r>
            <a:r>
              <a:rPr lang="en-US" dirty="0">
                <a:solidFill>
                  <a:schemeClr val="accent4"/>
                </a:solidFill>
              </a:rPr>
              <a:t>TGTAAACACAACATCATAA</a:t>
            </a:r>
            <a:r>
              <a:rPr lang="en-US" dirty="0"/>
              <a:t>AACAACACACTCAACATCATACAATAAATAAGGAAGCACAAA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GCTAACTATTTCAACACATTAAACTTACGTCAAAAATTAGAC</a:t>
            </a:r>
          </a:p>
          <a:p>
            <a:r>
              <a:rPr lang="en-GB" dirty="0"/>
              <a:t>3’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833873"/>
              </p:ext>
            </p:extLst>
          </p:nvPr>
        </p:nvGraphicFramePr>
        <p:xfrm>
          <a:off x="540000" y="360000"/>
          <a:ext cx="653140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017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9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077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ilvC 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LN908249.1:2147059..2148540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LN908249.1:214854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.2148615 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(-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1,482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538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ketol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-acid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reductoisomerase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190" y="4320000"/>
            <a:ext cx="6182515" cy="2160000"/>
          </a:xfrm>
          <a:prstGeom prst="rect">
            <a:avLst/>
          </a:prstGeom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62564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79153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arcD1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93149910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arcD1 </a:t>
            </a:r>
            <a:r>
              <a:rPr lang="en-US" sz="2400" dirty="0"/>
              <a:t>JBrowse: Random UTR Selection</a:t>
            </a:r>
          </a:p>
        </p:txBody>
      </p:sp>
    </p:spTree>
    <p:extLst>
      <p:ext uri="{BB962C8B-B14F-4D97-AF65-F5344CB8AC3E}">
        <p14:creationId xmlns:p14="http://schemas.microsoft.com/office/powerpoint/2010/main" val="5495870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747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trpD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LN908249.1:1317445..1318449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LN908249.1:1317350..1317444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1,005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anthranilate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phosphoribosyltransferase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AAACAATCGGTCGAATGGCTGCTTTC</a:t>
            </a:r>
            <a:r>
              <a:rPr lang="en-GB" dirty="0">
                <a:solidFill>
                  <a:schemeClr val="accent2"/>
                </a:solidFill>
              </a:rPr>
              <a:t>CACACAACATTAAGCA</a:t>
            </a:r>
            <a:r>
              <a:rPr lang="en-GB" dirty="0"/>
              <a:t>AAAAAATTTAGAAAAATAACCGCTTATCAGTATAACGAAAACAGGATAACACT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CAACTCGACAACATTCTTAGCCAATTATTTGAAAATCAAGCG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3" name="Picture 2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0371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Random - No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090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trpD</a:t>
            </a:r>
            <a:r>
              <a:rPr lang="en-US" sz="2400" b="1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5" name="Picture 4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1392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trpD</a:t>
            </a:r>
            <a:r>
              <a:rPr lang="en-US" sz="2400" b="1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6" name="Picture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4692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168228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dapE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LN908249.1:2164276..2165409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2165410..2165525 - random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1,134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succinyl-diaminopimelate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desuccinylase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GCCGACCTTAATTAAACGTCCTATTATTTTACAAGACGGTATTGCGCTAATCGGCTTTGATGCCAAACAATACGAACAAGCATTCGGTAAATAATCTGATTTTGGAAAATAAATAT</a:t>
            </a:r>
            <a:r>
              <a:rPr lang="en-GB" dirty="0">
                <a:solidFill>
                  <a:srgbClr val="C00000"/>
                </a:solidFill>
              </a:rPr>
              <a:t>AT</a:t>
            </a:r>
            <a:r>
              <a:rPr lang="en-GB" dirty="0">
                <a:solidFill>
                  <a:schemeClr val="accent2"/>
                </a:solidFill>
              </a:rPr>
              <a:t>GAAACACAACATCATCA</a:t>
            </a:r>
            <a:r>
              <a:rPr lang="en-GB" dirty="0"/>
              <a:t>ATCTTGCGCAGGATTTAATTCGCCGT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2" name="Picture 1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704955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Random - </a:t>
                      </a:r>
                      <a:r>
                        <a:rPr lang="en-GB" sz="1600" b="0" kern="1200" dirty="0">
                          <a:effectLst/>
                        </a:rPr>
                        <a:t>No</a:t>
                      </a:r>
                      <a:r>
                        <a:rPr lang="en-GB" sz="1600" b="0" kern="1200" baseline="0" dirty="0">
                          <a:effectLst/>
                        </a:rPr>
                        <a:t>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03723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dapE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  <p:pic>
        <p:nvPicPr>
          <p:cNvPr id="5" name="Picture 4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287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dapE</a:t>
            </a:r>
            <a:r>
              <a:rPr lang="en-GB" sz="2400" dirty="0"/>
              <a:t> </a:t>
            </a:r>
            <a:r>
              <a:rPr lang="en-US" sz="2400" dirty="0"/>
              <a:t>JBrowse: Random UTR Selection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1877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539759"/>
              </p:ext>
            </p:extLst>
          </p:nvPr>
        </p:nvGraphicFramePr>
        <p:xfrm>
          <a:off x="540000" y="360000"/>
          <a:ext cx="6530111" cy="23774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9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3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695">
                <a:tc>
                  <a:txBody>
                    <a:bodyPr/>
                    <a:lstStyle/>
                    <a:p>
                      <a:r>
                        <a:rPr lang="en-US" sz="1600" b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fabG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dirty="0"/>
                        <a:t>LN908249.1:2280849..2281574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UTR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LN908249.1:</a:t>
                      </a:r>
                      <a:r>
                        <a:rPr lang="is-IS" sz="1600" dirty="0"/>
                        <a:t>2281574</a:t>
                      </a:r>
                      <a:r>
                        <a:rPr lang="en-US" sz="1600" dirty="0"/>
                        <a:t>..</a:t>
                      </a:r>
                      <a:r>
                        <a:rPr lang="is-IS" sz="1600" dirty="0"/>
                        <a:t>2281650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Strand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mr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strand)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  <a:r>
                        <a:rPr lang="en-US" sz="1600" baseline="0" dirty="0"/>
                        <a:t> </a:t>
                      </a:r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726 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695">
                <a:tc>
                  <a:txBody>
                    <a:bodyPr/>
                    <a:lstStyle/>
                    <a:p>
                      <a:r>
                        <a:rPr lang="en-US" sz="1600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3-oxoacyl-[acyl-carrier-protein] reductase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0000" y="3060000"/>
            <a:ext cx="1116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5’</a:t>
            </a:r>
            <a:endParaRPr lang="en-GB" dirty="0"/>
          </a:p>
          <a:p>
            <a:r>
              <a:rPr lang="en-GB" dirty="0"/>
              <a:t>TTAGGATCT</a:t>
            </a:r>
            <a:r>
              <a:rPr lang="en-GB" dirty="0">
                <a:solidFill>
                  <a:schemeClr val="accent2"/>
                </a:solidFill>
              </a:rPr>
              <a:t>TCAACATCACACAA</a:t>
            </a:r>
            <a:r>
              <a:rPr lang="en-GB" dirty="0">
                <a:solidFill>
                  <a:srgbClr val="FF0000"/>
                </a:solidFill>
              </a:rPr>
              <a:t>AT</a:t>
            </a:r>
            <a:r>
              <a:rPr lang="en-GB" dirty="0"/>
              <a:t>CTCCCCTCCCCCTCTTTACTAAAGAGGGGAACTTTTTATAGGAGAAAAAA</a:t>
            </a:r>
            <a:r>
              <a:rPr lang="en-GB" dirty="0">
                <a:solidFill>
                  <a:srgbClr val="C00000"/>
                </a:solidFill>
              </a:rPr>
              <a:t>ATG</a:t>
            </a:r>
            <a:r>
              <a:rPr lang="en-GB" dirty="0"/>
              <a:t>CAAGGTAAAATCGCATTAGTAACGGGGGCAACTCGTGGTATT </a:t>
            </a:r>
          </a:p>
          <a:p>
            <a:r>
              <a:rPr lang="en-GB" dirty="0"/>
              <a:t>3’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00" y="4320000"/>
            <a:ext cx="6120000" cy="2160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9025754"/>
              </p:ext>
            </p:extLst>
          </p:nvPr>
        </p:nvGraphicFramePr>
        <p:xfrm>
          <a:off x="7523544" y="360000"/>
          <a:ext cx="4176456" cy="10058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94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2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98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UTR Choice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effectLst/>
                        </a:rPr>
                        <a:t>Random - No JBrowse cliffs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RNATarget2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Imperfect</a:t>
                      </a:r>
                      <a:r>
                        <a:rPr lang="en-US" sz="1600" baseline="0" dirty="0"/>
                        <a:t> match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80">
                <a:tc>
                  <a:txBody>
                    <a:bodyPr/>
                    <a:lstStyle/>
                    <a:p>
                      <a:r>
                        <a:rPr lang="en-US" sz="1600" dirty="0"/>
                        <a:t>Seed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75332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1080000"/>
            <a:ext cx="9720000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0" y="180000"/>
            <a:ext cx="11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fabG</a:t>
            </a:r>
            <a:r>
              <a:rPr lang="en-GB" sz="2400" dirty="0"/>
              <a:t> </a:t>
            </a:r>
            <a:r>
              <a:rPr lang="en-US" sz="2400" dirty="0"/>
              <a:t>JBrowse: Gene Full View</a:t>
            </a:r>
          </a:p>
        </p:txBody>
      </p:sp>
    </p:spTree>
    <p:extLst>
      <p:ext uri="{BB962C8B-B14F-4D97-AF65-F5344CB8AC3E}">
        <p14:creationId xmlns:p14="http://schemas.microsoft.com/office/powerpoint/2010/main" val="72732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19162</TotalTime>
  <Words>1986</Words>
  <Application>Microsoft Macintosh PowerPoint</Application>
  <PresentationFormat>Widescreen</PresentationFormat>
  <Paragraphs>741</Paragraphs>
  <Slides>128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128</vt:i4>
      </vt:variant>
    </vt:vector>
  </HeadingPairs>
  <TitlesOfParts>
    <vt:vector size="1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RNATarget 2 Predicted mRNA interaction with GcvB:   ilvC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ilvE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ilvI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thrC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serB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serC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tehB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hisG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 interaction with GcvB:   ureA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RNATarget 2 Predicted mRNAs with inconclusive UTRs in JBrowse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Daniela Lopes Cardoso</dc:creator>
  <cp:lastModifiedBy>Daniela Lopes Cardoso</cp:lastModifiedBy>
  <cp:revision>157</cp:revision>
  <dcterms:created xsi:type="dcterms:W3CDTF">2017-03-28T11:04:45Z</dcterms:created>
  <dcterms:modified xsi:type="dcterms:W3CDTF">2021-04-28T10:28:36Z</dcterms:modified>
</cp:coreProperties>
</file>

<file path=docProps/thumbnail.jpeg>
</file>